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3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lPWf1mLR8/Jz3JRoDGKZFb+b8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20F1FE-A90C-4474-8B04-FFDC2CE23EDB}">
  <a:tblStyle styleId="{A920F1FE-A90C-4474-8B04-FFDC2CE23ED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030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50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Encabezado de sección">
  <p:cSld name="10_Encabezado de secció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 descr="PPT Afore XXI-0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3965"/>
            <a:ext cx="9144000" cy="5157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7048240" y="208936"/>
            <a:ext cx="1886591" cy="600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58013" y="210414"/>
            <a:ext cx="7560000" cy="20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1990D"/>
              </a:buClr>
              <a:buSzPts val="1350"/>
              <a:buNone/>
              <a:defRPr sz="1350" b="0" i="0">
                <a:solidFill>
                  <a:srgbClr val="51990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158014" y="650518"/>
            <a:ext cx="8718195" cy="44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3087"/>
              </a:buClr>
              <a:buSzPts val="1200"/>
              <a:buFont typeface="Arial"/>
              <a:buNone/>
              <a:defRPr sz="1200" b="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785C1"/>
              </a:buClr>
              <a:buSzPts val="2800"/>
              <a:buFont typeface="Calibri"/>
              <a:buNone/>
              <a:defRPr>
                <a:solidFill>
                  <a:srgbClr val="6785C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85C1"/>
              </a:buClr>
              <a:buSzPts val="2400"/>
              <a:buFont typeface="Calibri"/>
              <a:buNone/>
              <a:defRPr>
                <a:solidFill>
                  <a:srgbClr val="6785C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85C1"/>
              </a:buClr>
              <a:buSzPts val="2000"/>
              <a:buFont typeface="Calibri"/>
              <a:buNone/>
              <a:defRPr>
                <a:solidFill>
                  <a:srgbClr val="6785C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85C1"/>
              </a:buClr>
              <a:buSzPts val="2000"/>
              <a:buFont typeface="Calibri"/>
              <a:buNone/>
              <a:defRPr>
                <a:solidFill>
                  <a:srgbClr val="6785C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3"/>
          </p:nvPr>
        </p:nvSpPr>
        <p:spPr>
          <a:xfrm>
            <a:off x="158013" y="428013"/>
            <a:ext cx="7560000" cy="20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3087"/>
              </a:buClr>
              <a:buSzPts val="1350"/>
              <a:buNone/>
              <a:defRPr sz="1350" b="0" i="0">
                <a:solidFill>
                  <a:srgbClr val="0030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10708" t="20312" r="10068" b="14500"/>
          <a:stretch/>
        </p:blipFill>
        <p:spPr>
          <a:xfrm>
            <a:off x="7855527" y="127037"/>
            <a:ext cx="1167823" cy="4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510" y="107366"/>
            <a:ext cx="921017" cy="41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4803998"/>
            <a:ext cx="6948264" cy="33950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Confidencial</a:t>
            </a:r>
            <a:endParaRPr sz="1400" b="0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/>
          <p:nvPr/>
        </p:nvSpPr>
        <p:spPr>
          <a:xfrm>
            <a:off x="0" y="-8625"/>
            <a:ext cx="9144000" cy="894075"/>
          </a:xfrm>
          <a:prstGeom prst="rect">
            <a:avLst/>
          </a:prstGeom>
          <a:solidFill>
            <a:srgbClr val="16161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8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 descr="Resultado de imagen para monex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7442585" y="4845628"/>
            <a:ext cx="6511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456" cy="56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5172" y="225059"/>
            <a:ext cx="1109338" cy="491468"/>
          </a:xfrm>
          <a:prstGeom prst="rect">
            <a:avLst/>
          </a:prstGeom>
          <a:noFill/>
          <a:ln>
            <a:noFill/>
          </a:ln>
          <a:effectLst>
            <a:outerShdw blurRad="495300" sx="115000" sy="115000" algn="ctr" rotWithShape="0">
              <a:schemeClr val="lt1"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675" y="-38500"/>
            <a:ext cx="9290200" cy="51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929575" y="1385879"/>
            <a:ext cx="57408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s-ES" sz="35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Farmacias del Ahorro</a:t>
            </a:r>
            <a:endParaRPr sz="35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>
              <a:buClr>
                <a:schemeClr val="lt1"/>
              </a:buClr>
              <a:buSzPts val="3200"/>
            </a:pPr>
            <a:r>
              <a:rPr lang="es-ES" sz="2800" dirty="0">
                <a:solidFill>
                  <a:schemeClr val="lt1"/>
                </a:solidFill>
                <a:latin typeface="Century Gothic"/>
              </a:rPr>
              <a:t>Venta con medio de pago TDC MSI no aparece en corte sucursal</a:t>
            </a:r>
            <a:br>
              <a:rPr lang="es-ES" sz="3000" dirty="0">
                <a:solidFill>
                  <a:schemeClr val="lt1"/>
                </a:solidFill>
                <a:latin typeface="Century Gothic"/>
              </a:rPr>
            </a:br>
            <a:r>
              <a:rPr lang="es-ES" sz="2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Causa Raíz</a:t>
            </a:r>
            <a:endParaRPr lang="es-ES"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-37675" y="-39300"/>
            <a:ext cx="2809500" cy="5182800"/>
          </a:xfrm>
          <a:prstGeom prst="rect">
            <a:avLst/>
          </a:prstGeom>
          <a:solidFill>
            <a:srgbClr val="F1F1F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7875" y="3570548"/>
            <a:ext cx="1319961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/>
          <p:nvPr/>
        </p:nvSpPr>
        <p:spPr>
          <a:xfrm>
            <a:off x="7192500" y="4155325"/>
            <a:ext cx="185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>
                <a:solidFill>
                  <a:srgbClr val="00B05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CODIFICANDO EL FUTURO</a:t>
            </a:r>
            <a:endParaRPr sz="14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152725" y="4312750"/>
            <a:ext cx="170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Octubre 2023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888" y="1179950"/>
            <a:ext cx="1946375" cy="19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</a:t>
            </a:r>
            <a:endParaRPr sz="2700"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41475" y="1433901"/>
            <a:ext cx="8768100" cy="59839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1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s-ES"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000" dirty="0">
                <a:solidFill>
                  <a:schemeClr val="dk1"/>
                </a:solidFill>
              </a:rPr>
              <a:t>Se realiza una venta con pago mediante tarjeta a MSI, sin embargo, la venta no aparece en corte de sucursal.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s-ES" sz="1000" dirty="0">
              <a:solidFill>
                <a:schemeClr val="dk1"/>
              </a:solidFill>
              <a:sym typeface="Century Gothic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655075" y="2268489"/>
            <a:ext cx="4354500" cy="249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485790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Atendió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2485790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525540" y="1165243"/>
            <a:ext cx="2140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Erick Laguna/Jaqueline Diaz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747867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Componente impactado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4747866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235675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 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235675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021901" y="929541"/>
            <a:ext cx="1998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 incidencia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7021900" y="1171724"/>
            <a:ext cx="19989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52575" y="2263125"/>
            <a:ext cx="4209000" cy="253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" sz="940" dirty="0">
                <a:solidFill>
                  <a:schemeClr val="dk1"/>
                </a:solidFill>
                <a:latin typeface="Century Gothic"/>
              </a:rPr>
              <a:t>Se realizó análisis de los datos de la venta, donde se detectó que el atributo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estatusFormaPago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  de la tabla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genMovimientosCajasdet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 se encontraba con el valor ‘C’ (cancelada).</a:t>
            </a: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" sz="940" dirty="0">
                <a:solidFill>
                  <a:schemeClr val="dk1"/>
                </a:solidFill>
                <a:latin typeface="Century Gothic"/>
              </a:rPr>
              <a:t>Se hizo una revisión del código para identificar el escenario en el que el atributo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estatusFormaPago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 se cancelaba y se detectó que ese estatus es puesto cuando la forma de pago es a MSI dado que se inserta un registro en la tabla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genMovimientosCajasMsidet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 donde se guardan los datos para este tipo de transacciones (MSI). </a:t>
            </a:r>
          </a:p>
          <a:p>
            <a:pPr marL="171450" indent="-171450" algn="just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" sz="94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base de datos se</a:t>
            </a:r>
            <a:r>
              <a:rPr lang="es-ES" sz="94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extrajo una muestra de transacciones que cumplieran con las condiciones: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estatusFormaPago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 era ‘C’ y registro en la tabla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genMovimientosCajasMsidet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. </a:t>
            </a:r>
            <a:r>
              <a:rPr lang="es-ES" sz="940" dirty="0" err="1">
                <a:solidFill>
                  <a:schemeClr val="dk1"/>
                </a:solidFill>
                <a:latin typeface="Century Gothic"/>
              </a:rPr>
              <a:t>Utilziando</a:t>
            </a:r>
            <a:r>
              <a:rPr lang="es-ES" sz="940" dirty="0">
                <a:solidFill>
                  <a:schemeClr val="dk1"/>
                </a:solidFill>
                <a:latin typeface="Century Gothic"/>
              </a:rPr>
              <a:t> los datos de esta muestra se generaron los reportes de 3 sucursales y se corroboró que en ningún reporte se mostraron las ventas a MSI.</a:t>
            </a:r>
          </a:p>
          <a:p>
            <a:pPr marL="1714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endParaRPr lang="es-ES" sz="950" dirty="0">
              <a:solidFill>
                <a:schemeClr val="dk1"/>
              </a:solidFill>
              <a:latin typeface="Century Gothic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07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286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0858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52575" y="2069624"/>
            <a:ext cx="4209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Procedimiento de diagnóstico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303225" y="1150319"/>
            <a:ext cx="2140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 2023 - 341267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4793600" y="1145351"/>
            <a:ext cx="214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r>
              <a:rPr lang="es-ES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Backoffice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6951089" y="1156943"/>
            <a:ext cx="2140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 en reporte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4655075" y="2069625"/>
            <a:ext cx="43545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 Correctivas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</a:t>
            </a:r>
            <a:endParaRPr sz="2700"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41475" y="1433901"/>
            <a:ext cx="8768100" cy="59839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1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s-ES" sz="1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000" dirty="0">
                <a:solidFill>
                  <a:schemeClr val="dk1"/>
                </a:solidFill>
              </a:rPr>
              <a:t>Se realiza una venta con pago mediante tarjeta a MSI, sin embargo, la venta no aparece en corte de sucursal.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s-ES" sz="1000" dirty="0">
              <a:solidFill>
                <a:schemeClr val="dk1"/>
              </a:solidFill>
              <a:sym typeface="Century Gothic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655075" y="2268489"/>
            <a:ext cx="4354500" cy="249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2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AutoNum type="arabicPeriod"/>
            </a:pPr>
            <a:r>
              <a:rPr lang="es-ES" sz="950" dirty="0">
                <a:solidFill>
                  <a:schemeClr val="dk1"/>
                </a:solidFill>
                <a:latin typeface="Century Gothic"/>
              </a:rPr>
              <a:t>Modificar la consulta del reporte para que no excluya las transacciones  que se encuentran con </a:t>
            </a:r>
            <a:r>
              <a:rPr lang="es-ES" sz="950" dirty="0" err="1">
                <a:solidFill>
                  <a:schemeClr val="dk1"/>
                </a:solidFill>
                <a:latin typeface="Century Gothic"/>
              </a:rPr>
              <a:t>estatusFormaPago</a:t>
            </a:r>
            <a:r>
              <a:rPr lang="es-ES" sz="950" dirty="0">
                <a:solidFill>
                  <a:schemeClr val="dk1"/>
                </a:solidFill>
                <a:latin typeface="Century Gothic"/>
              </a:rPr>
              <a:t> = ‘C’ y que pertenecen a ventas a plazos (MSI). </a:t>
            </a:r>
            <a:endParaRPr sz="950" dirty="0">
              <a:solidFill>
                <a:schemeClr val="dk1"/>
              </a:solidFill>
              <a:latin typeface="Century Gothic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485790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Atendió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2485790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525540" y="1165243"/>
            <a:ext cx="2140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Erick Laguna/Jaqueline Diaz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747867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Componente impactado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4747866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235675" y="929541"/>
            <a:ext cx="2220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 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235675" y="1171724"/>
            <a:ext cx="22200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021901" y="929541"/>
            <a:ext cx="1998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 de incidencia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7021900" y="1171724"/>
            <a:ext cx="1998900" cy="23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52575" y="2263125"/>
            <a:ext cx="4209000" cy="253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indent="-171450">
              <a:buSzPts val="1000"/>
              <a:buFont typeface="Arial" panose="020B0604020202020204" pitchFamily="34" charset="0"/>
              <a:buChar char="•"/>
            </a:pPr>
            <a:endParaRPr lang="es-ES" sz="95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4950" indent="-171450">
              <a:buSzPts val="1000"/>
              <a:buFont typeface="Arial" panose="020B0604020202020204" pitchFamily="34" charset="0"/>
              <a:buChar char="•"/>
            </a:pPr>
            <a:endParaRPr lang="es-ES" sz="9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4950" indent="-171450">
              <a:buSzPts val="1000"/>
              <a:buFont typeface="Arial" panose="020B0604020202020204" pitchFamily="34" charset="0"/>
              <a:buChar char="•"/>
            </a:pPr>
            <a:endParaRPr lang="es-ES" sz="95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34950" indent="-171450">
              <a:buSzPts val="1000"/>
              <a:buFont typeface="Arial" panose="020B0604020202020204" pitchFamily="34" charset="0"/>
              <a:buChar char="•"/>
            </a:pPr>
            <a:r>
              <a:rPr lang="es-ES" sz="95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lang="es-ES" sz="9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extrajo la consulta del reporte para su análisis y se detectó que está considerando solo las transacciones con </a:t>
            </a:r>
            <a:r>
              <a:rPr lang="es-ES" sz="95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estatusFormaPago</a:t>
            </a:r>
            <a:r>
              <a:rPr lang="es-ES" sz="9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‘A’ (Forma de pago aplicado) de la tabla </a:t>
            </a:r>
            <a:r>
              <a:rPr lang="es-ES" sz="950" b="1" dirty="0" err="1">
                <a:solidFill>
                  <a:schemeClr val="dk1"/>
                </a:solidFill>
                <a:latin typeface="Century Gothic"/>
              </a:rPr>
              <a:t>genMovimientosCajasDet</a:t>
            </a:r>
            <a:r>
              <a:rPr lang="es-ES" sz="950" b="1" dirty="0">
                <a:solidFill>
                  <a:schemeClr val="dk1"/>
                </a:solidFill>
                <a:latin typeface="Century Gothic"/>
              </a:rPr>
              <a:t>. </a:t>
            </a:r>
            <a:r>
              <a:rPr lang="es-ES" sz="950" dirty="0">
                <a:solidFill>
                  <a:schemeClr val="dk1"/>
                </a:solidFill>
                <a:latin typeface="Century Gothic"/>
              </a:rPr>
              <a:t>Dado que para las ventas a plazos (MSI)  el valor es ‘C’ éstas son excluidas.  </a:t>
            </a:r>
            <a:endParaRPr lang="es-ES" sz="95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endParaRPr sz="95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52575" y="2069624"/>
            <a:ext cx="42090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Procedimiento de diagnóstico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303225" y="1150319"/>
            <a:ext cx="2140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ES" sz="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Ticket 2023 - 341267</a:t>
            </a:r>
            <a:endParaRPr lang="es-E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4793600" y="1145351"/>
            <a:ext cx="214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r>
              <a:rPr lang="es-ES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Backoffice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6951089" y="1156943"/>
            <a:ext cx="21405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 en reporte</a:t>
            </a:r>
            <a:endParaRPr sz="9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4655075" y="2069625"/>
            <a:ext cx="43545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 Correctivas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239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8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456" cy="56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graphicFrame>
        <p:nvGraphicFramePr>
          <p:cNvPr id="137" name="Google Shape;137;p5"/>
          <p:cNvGraphicFramePr/>
          <p:nvPr>
            <p:extLst>
              <p:ext uri="{D42A27DB-BD31-4B8C-83A1-F6EECF244321}">
                <p14:modId xmlns:p14="http://schemas.microsoft.com/office/powerpoint/2010/main" val="4118498523"/>
              </p:ext>
            </p:extLst>
          </p:nvPr>
        </p:nvGraphicFramePr>
        <p:xfrm>
          <a:off x="166362" y="947506"/>
          <a:ext cx="8811275" cy="3931605"/>
        </p:xfrm>
        <a:graphic>
          <a:graphicData uri="http://schemas.openxmlformats.org/drawingml/2006/table">
            <a:tbl>
              <a:tblPr firstRow="1" bandRow="1">
                <a:noFill/>
                <a:tableStyleId>{A920F1FE-A90C-4474-8B04-FFDC2CE23EDB}</a:tableStyleId>
              </a:tblPr>
              <a:tblGrid>
                <a:gridCol w="149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29880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u="none" strike="noStrike" cap="none"/>
                        <a:t>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u="none" strike="noStrike" cap="none"/>
                        <a:t>Descripción del problema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dirty="0">
                          <a:solidFill>
                            <a:schemeClr val="dk1"/>
                          </a:solidFill>
                        </a:rPr>
                        <a:t>Se realiza una venta con pago mediante tarjeta a MSI, sin embargo, la venta no aparece en corte de sucursal. </a:t>
                      </a:r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u="none" strike="noStrike" cap="none"/>
                        <a:t>Primer porqué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El estatus de la forma de pago en las ventas a plazos (MSI) en la tabla </a:t>
                      </a:r>
                      <a:r>
                        <a:rPr lang="es-ES" sz="9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genMovimientosCajasdet</a:t>
                      </a: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 se encuentra con valor ‘C’ (Cancelado).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u="none" strike="noStrike" cap="none"/>
                        <a:t>Segundo porqué</a:t>
                      </a:r>
                      <a:endParaRPr sz="900" u="none" strike="noStrike" cap="none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900" dirty="0"/>
                        <a:t>La forma de pago es cancelada para las ventas a plazos (MSI) en la tabla </a:t>
                      </a:r>
                      <a:r>
                        <a:rPr lang="es-ES" sz="9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genMovimientosCajasdet</a:t>
                      </a: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  y un registro es guardado en la tabla </a:t>
                      </a:r>
                      <a:r>
                        <a:rPr lang="es-ES" sz="9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genMovimientosCajasMsidet</a:t>
                      </a: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, donde se maneja el  estatus final de la forma de pago. 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u="none" strike="noStrike" cap="none" dirty="0"/>
                        <a:t>Tercer porqué</a:t>
                      </a:r>
                      <a:endParaRPr sz="900" u="none" strike="noStrike" cap="none" dirty="0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ES" sz="900" dirty="0"/>
                        <a:t>El reporte solo considera las ventas que tienen el atributo </a:t>
                      </a:r>
                      <a:r>
                        <a:rPr lang="es-ES" sz="9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entury Gothic"/>
                          <a:cs typeface="Arial"/>
                          <a:sym typeface="Century Gothic"/>
                        </a:rPr>
                        <a:t>estatusFormaPago</a:t>
                      </a: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entury Gothic"/>
                          <a:cs typeface="Arial"/>
                          <a:sym typeface="Century Gothic"/>
                        </a:rPr>
                        <a:t> = ‘A’ y dado que en las ventas a plazos dicho atributo se encentra en “C”, éstas son excluidas</a:t>
                      </a:r>
                      <a:r>
                        <a:rPr lang="es-ES" sz="9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.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dirty="0"/>
                        <a:t>Cuarto porqué</a:t>
                      </a:r>
                      <a:endParaRPr sz="900" u="none" strike="noStrike" cap="none" dirty="0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900" dirty="0"/>
                        <a:t>Quinto porqué</a:t>
                      </a:r>
                      <a:endParaRPr sz="900" dirty="0"/>
                    </a:p>
                  </a:txBody>
                  <a:tcPr marL="91450" marR="91450" marT="45725" marB="45725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8" name="Google Shape;138;p5"/>
          <p:cNvSpPr/>
          <p:nvPr/>
        </p:nvSpPr>
        <p:spPr>
          <a:xfrm>
            <a:off x="4380625" y="962600"/>
            <a:ext cx="2529300" cy="432900"/>
          </a:xfrm>
          <a:prstGeom prst="chevron">
            <a:avLst>
              <a:gd name="adj" fmla="val 50000"/>
            </a:avLst>
          </a:prstGeom>
          <a:solidFill>
            <a:srgbClr val="336B87"/>
          </a:solidFill>
          <a:ln w="9525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¿Por qué no se detectó este problema?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6774800" y="962600"/>
            <a:ext cx="2190900" cy="432900"/>
          </a:xfrm>
          <a:prstGeom prst="chevron">
            <a:avLst>
              <a:gd name="adj" fmla="val 50000"/>
            </a:avLst>
          </a:prstGeom>
          <a:solidFill>
            <a:srgbClr val="336B87"/>
          </a:solidFill>
          <a:ln w="9525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¿Por qué no se evitó el problema?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666125" y="962600"/>
            <a:ext cx="2864400" cy="432900"/>
          </a:xfrm>
          <a:prstGeom prst="homePlate">
            <a:avLst>
              <a:gd name="adj" fmla="val 50000"/>
            </a:avLst>
          </a:prstGeom>
          <a:solidFill>
            <a:srgbClr val="336B87"/>
          </a:solidFill>
          <a:ln w="9525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E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 qué se ha producido este problema?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6086475" cy="90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3491880" y="20534"/>
            <a:ext cx="562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/>
              <a:t>Ficha RCA </a:t>
            </a: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ldNum" idx="12"/>
          </p:nvPr>
        </p:nvSpPr>
        <p:spPr>
          <a:xfrm>
            <a:off x="8055024" y="4703646"/>
            <a:ext cx="837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144400" y="1009425"/>
            <a:ext cx="8802900" cy="1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Imagen de referencia</a:t>
            </a:r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44400" y="1251600"/>
            <a:ext cx="8802900" cy="49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adjunta la imagen en donde se observa que el atributo </a:t>
            </a:r>
            <a:r>
              <a:rPr lang="es-ES" sz="11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estatusForma</a:t>
            </a:r>
            <a:r>
              <a:rPr lang="es-ES" sz="1100" dirty="0" err="1">
                <a:solidFill>
                  <a:schemeClr val="dk1"/>
                </a:solidFill>
              </a:rPr>
              <a:t>Pago</a:t>
            </a:r>
            <a:r>
              <a:rPr lang="es-ES" sz="1100" dirty="0">
                <a:solidFill>
                  <a:schemeClr val="dk1"/>
                </a:solidFill>
              </a:rPr>
              <a:t> se encuentra con valor ‘C’ y el estatus final del pago en la tabla </a:t>
            </a:r>
            <a:r>
              <a:rPr lang="es-MX" sz="1100" dirty="0" err="1">
                <a:solidFill>
                  <a:schemeClr val="dk1"/>
                </a:solidFill>
              </a:rPr>
              <a:t>genMovimientosCajasMsidet</a:t>
            </a:r>
            <a:r>
              <a:rPr lang="es-MX" sz="1100" dirty="0">
                <a:solidFill>
                  <a:schemeClr val="dk1"/>
                </a:solidFill>
              </a:rPr>
              <a:t> </a:t>
            </a:r>
            <a:r>
              <a:rPr lang="es-ES" sz="1100" dirty="0">
                <a:solidFill>
                  <a:schemeClr val="dk1"/>
                </a:solidFill>
              </a:rPr>
              <a:t>con valor ‘A’. </a:t>
            </a:r>
            <a:endParaRPr sz="12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572ADA-EB1E-1566-2583-9A48FA35D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00" y="1794375"/>
            <a:ext cx="8735122" cy="2934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580</Words>
  <Application>Microsoft Office PowerPoint</Application>
  <PresentationFormat>Presentación en pantalla (16:9)</PresentationFormat>
  <Paragraphs>92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Arial</vt:lpstr>
      <vt:lpstr>Barlow Condensed</vt:lpstr>
      <vt:lpstr>Century Gothic</vt:lpstr>
      <vt:lpstr>Roboto</vt:lpstr>
      <vt:lpstr>Tema de Office</vt:lpstr>
      <vt:lpstr>Farmacias del Ahorro Venta con medio de pago TDC MSI no aparece en corte sucursal Análisis Causa Raíz</vt:lpstr>
      <vt:lpstr>Ficha RCA</vt:lpstr>
      <vt:lpstr>Ficha RCA</vt:lpstr>
      <vt:lpstr>Presentación de PowerPoint</vt:lpstr>
      <vt:lpstr>Ficha RCA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Farmacias del Ahorro Reporte de Backoffice no registra venta con promoción Análisis Causa Raíz</dc:title>
  <cp:lastModifiedBy>Jaqueline Diaz Vazquez</cp:lastModifiedBy>
  <cp:revision>4</cp:revision>
  <dcterms:modified xsi:type="dcterms:W3CDTF">2023-10-20T02:05:01Z</dcterms:modified>
</cp:coreProperties>
</file>